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0"/>
  </p:notesMasterIdLst>
  <p:sldIdLst>
    <p:sldId id="256" r:id="rId2"/>
    <p:sldId id="257" r:id="rId3"/>
    <p:sldId id="316" r:id="rId4"/>
    <p:sldId id="328" r:id="rId5"/>
    <p:sldId id="322" r:id="rId6"/>
    <p:sldId id="331" r:id="rId7"/>
    <p:sldId id="329" r:id="rId8"/>
    <p:sldId id="317" r:id="rId9"/>
    <p:sldId id="323" r:id="rId10"/>
    <p:sldId id="318" r:id="rId11"/>
    <p:sldId id="332" r:id="rId12"/>
    <p:sldId id="325" r:id="rId13"/>
    <p:sldId id="330" r:id="rId14"/>
    <p:sldId id="321" r:id="rId15"/>
    <p:sldId id="333" r:id="rId16"/>
    <p:sldId id="334" r:id="rId17"/>
    <p:sldId id="335" r:id="rId18"/>
    <p:sldId id="336" r:id="rId19"/>
    <p:sldId id="337" r:id="rId20"/>
    <p:sldId id="338" r:id="rId21"/>
    <p:sldId id="339" r:id="rId22"/>
    <p:sldId id="340" r:id="rId23"/>
    <p:sldId id="319" r:id="rId24"/>
    <p:sldId id="326" r:id="rId25"/>
    <p:sldId id="320" r:id="rId26"/>
    <p:sldId id="327" r:id="rId27"/>
    <p:sldId id="259" r:id="rId28"/>
    <p:sldId id="31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78"/>
    <p:restoredTop sz="90064"/>
  </p:normalViewPr>
  <p:slideViewPr>
    <p:cSldViewPr snapToGrid="0" snapToObjects="1">
      <p:cViewPr varScale="1">
        <p:scale>
          <a:sx n="63" d="100"/>
          <a:sy n="63" d="100"/>
        </p:scale>
        <p:origin x="73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21.tiff>
</file>

<file path=ppt/media/image2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9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https://www.ecured.cu/Servidor_Web#Servidores_basados_en_hilos</a:t>
            </a:r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277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Windows set FLASK_APP</a:t>
            </a:r>
          </a:p>
          <a:p>
            <a:r>
              <a:rPr lang="en-US" dirty="0" smtClean="0"/>
              <a:t>OSX, Linux</a:t>
            </a:r>
            <a:r>
              <a:rPr lang="en-US" baseline="0" dirty="0" smtClean="0"/>
              <a:t> export FLASK_APP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Revisar</a:t>
            </a:r>
            <a:r>
              <a:rPr lang="en-US" baseline="0" dirty="0" smtClean="0"/>
              <a:t> el terminal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301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informatica.uv.es/iiguia/IST/Tema1.pdf" TargetMode="External"/><Relationship Id="rId2" Type="http://schemas.openxmlformats.org/officeDocument/2006/relationships/hyperlink" Target="https://www.axarnet.es/blog/comparativa-de-los-servidores-web-mas-utilizado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kber.com/overview-of-server-side-technologies/" TargetMode="External"/><Relationship Id="rId5" Type="http://schemas.openxmlformats.org/officeDocument/2006/relationships/hyperlink" Target="https://www.quora.com/What-is-the-difference-between-a-framework-a-platform-and-a-technology" TargetMode="External"/><Relationship Id="rId4" Type="http://schemas.openxmlformats.org/officeDocument/2006/relationships/hyperlink" Target="https://github.com/showcases/web-application-framework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6 – </a:t>
            </a:r>
            <a:r>
              <a:rPr lang="en-US" dirty="0" err="1" smtClean="0"/>
              <a:t>Programación</a:t>
            </a:r>
            <a:r>
              <a:rPr lang="en-US" dirty="0" smtClean="0"/>
              <a:t> web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servidor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Servidores</a:t>
            </a:r>
            <a:r>
              <a:rPr lang="en-US" dirty="0"/>
              <a:t> web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un </a:t>
            </a:r>
            <a:r>
              <a:rPr lang="en-US" dirty="0" err="1" smtClean="0"/>
              <a:t>servidor</a:t>
            </a:r>
            <a:r>
              <a:rPr lang="en-US" dirty="0" smtClean="0"/>
              <a:t> web?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1" u="sng" dirty="0" err="1"/>
              <a:t>Programa</a:t>
            </a:r>
            <a:r>
              <a:rPr lang="en-US" b="1" i="1" u="sng" dirty="0"/>
              <a:t> que </a:t>
            </a:r>
            <a:r>
              <a:rPr lang="en-US" b="1" i="1" u="sng" dirty="0" err="1"/>
              <a:t>contesta</a:t>
            </a:r>
            <a:r>
              <a:rPr lang="en-US" b="1" i="1" u="sng" dirty="0"/>
              <a:t> y genera la </a:t>
            </a:r>
            <a:r>
              <a:rPr lang="en-US" b="1" i="1" u="sng" dirty="0" err="1"/>
              <a:t>respuesta</a:t>
            </a:r>
            <a:r>
              <a:rPr lang="en-US" b="1" i="1" u="sng" dirty="0"/>
              <a:t> HTTP a las </a:t>
            </a:r>
            <a:r>
              <a:rPr lang="en-US" b="1" i="1" u="sng" dirty="0" smtClean="0"/>
              <a:t/>
            </a:r>
            <a:br>
              <a:rPr lang="en-US" b="1" i="1" u="sng" dirty="0" smtClean="0"/>
            </a:br>
            <a:r>
              <a:rPr lang="en-US" b="1" i="1" u="sng" dirty="0" err="1" smtClean="0"/>
              <a:t>peticiones</a:t>
            </a:r>
            <a:r>
              <a:rPr lang="en-US" b="1" i="1" u="sng" dirty="0" smtClean="0"/>
              <a:t> </a:t>
            </a:r>
            <a:r>
              <a:rPr lang="en-US" b="1" i="1" u="sng" dirty="0"/>
              <a:t>de </a:t>
            </a:r>
            <a:r>
              <a:rPr lang="en-US" b="1" i="1" u="sng" dirty="0" err="1"/>
              <a:t>recursos</a:t>
            </a:r>
            <a:r>
              <a:rPr lang="en-US" b="1" i="1" u="sng" dirty="0"/>
              <a:t> web </a:t>
            </a:r>
            <a:r>
              <a:rPr lang="en-US" b="1" i="1" u="sng" dirty="0" err="1"/>
              <a:t>por</a:t>
            </a:r>
            <a:r>
              <a:rPr lang="en-US" b="1" i="1" u="sng" dirty="0"/>
              <a:t> parte del </a:t>
            </a:r>
            <a:r>
              <a:rPr lang="en-US" b="1" i="1" u="sng" dirty="0" err="1" smtClean="0"/>
              <a:t>cliente</a:t>
            </a:r>
            <a:endParaRPr lang="en-US" b="1" i="1" u="sng" dirty="0" smtClean="0"/>
          </a:p>
          <a:p>
            <a:endParaRPr lang="en-US" sz="1600" dirty="0" smtClean="0"/>
          </a:p>
          <a:p>
            <a:r>
              <a:rPr lang="en-US" sz="2000" dirty="0" err="1" smtClean="0"/>
              <a:t>Trabajo</a:t>
            </a:r>
            <a:r>
              <a:rPr lang="en-US" sz="2000" dirty="0" smtClean="0"/>
              <a:t> </a:t>
            </a:r>
            <a:r>
              <a:rPr lang="en-US" sz="2000" dirty="0" err="1" smtClean="0"/>
              <a:t>básico</a:t>
            </a:r>
            <a:r>
              <a:rPr lang="en-US" sz="2000" dirty="0" smtClean="0"/>
              <a:t>:</a:t>
            </a:r>
          </a:p>
          <a:p>
            <a:pPr lvl="1"/>
            <a:r>
              <a:rPr lang="en-US" sz="1800" dirty="0" err="1" smtClean="0"/>
              <a:t>Conexión</a:t>
            </a:r>
            <a:r>
              <a:rPr lang="en-US" sz="1800" dirty="0" smtClean="0"/>
              <a:t> con el </a:t>
            </a:r>
            <a:r>
              <a:rPr lang="en-US" sz="1800" dirty="0" err="1" smtClean="0"/>
              <a:t>cliente</a:t>
            </a:r>
            <a:endParaRPr lang="en-US" sz="1800" dirty="0" smtClean="0"/>
          </a:p>
          <a:p>
            <a:pPr lvl="1"/>
            <a:r>
              <a:rPr lang="en-US" sz="1800" dirty="0" err="1" smtClean="0"/>
              <a:t>Recibe</a:t>
            </a:r>
            <a:r>
              <a:rPr lang="en-US" sz="1800" dirty="0" smtClean="0"/>
              <a:t> </a:t>
            </a:r>
            <a:r>
              <a:rPr lang="en-US" sz="1800" dirty="0" err="1" smtClean="0"/>
              <a:t>mensajes</a:t>
            </a:r>
            <a:r>
              <a:rPr lang="en-US" sz="1800" dirty="0" smtClean="0"/>
              <a:t> HTTP</a:t>
            </a:r>
          </a:p>
          <a:p>
            <a:pPr lvl="1"/>
            <a:r>
              <a:rPr lang="en-US" sz="1800" dirty="0" err="1" smtClean="0"/>
              <a:t>Procesa</a:t>
            </a:r>
            <a:r>
              <a:rPr lang="en-US" sz="1800" dirty="0" smtClean="0"/>
              <a:t> </a:t>
            </a:r>
            <a:r>
              <a:rPr lang="en-US" sz="1800" dirty="0" err="1" smtClean="0"/>
              <a:t>mensajes</a:t>
            </a:r>
            <a:r>
              <a:rPr lang="en-US" sz="1800" dirty="0" smtClean="0"/>
              <a:t> HTTP</a:t>
            </a:r>
          </a:p>
          <a:p>
            <a:pPr lvl="1"/>
            <a:r>
              <a:rPr lang="en-US" sz="1800" dirty="0" err="1" smtClean="0"/>
              <a:t>Envía</a:t>
            </a:r>
            <a:r>
              <a:rPr lang="en-US" sz="1800" dirty="0" smtClean="0"/>
              <a:t> </a:t>
            </a:r>
            <a:r>
              <a:rPr lang="en-US" sz="1800" dirty="0" err="1" smtClean="0"/>
              <a:t>resultados</a:t>
            </a:r>
            <a:r>
              <a:rPr lang="en-US" sz="1800" dirty="0" smtClean="0"/>
              <a:t> HTTP</a:t>
            </a:r>
          </a:p>
          <a:p>
            <a:r>
              <a:rPr lang="en-US" sz="2000" dirty="0" err="1" smtClean="0"/>
              <a:t>Trabajo</a:t>
            </a:r>
            <a:r>
              <a:rPr lang="en-US" sz="2000" dirty="0" smtClean="0"/>
              <a:t> </a:t>
            </a:r>
            <a:r>
              <a:rPr lang="en-US" sz="2000" dirty="0" err="1" smtClean="0"/>
              <a:t>avanzado</a:t>
            </a:r>
            <a:endParaRPr lang="en-US" sz="2000" dirty="0" smtClean="0"/>
          </a:p>
          <a:p>
            <a:pPr lvl="1"/>
            <a:r>
              <a:rPr lang="en-US" sz="1800" dirty="0" err="1" smtClean="0"/>
              <a:t>Hilos</a:t>
            </a:r>
            <a:r>
              <a:rPr lang="en-US" sz="1800" dirty="0" smtClean="0"/>
              <a:t> </a:t>
            </a:r>
            <a:r>
              <a:rPr lang="en-US" sz="1800" dirty="0" err="1" smtClean="0"/>
              <a:t>por</a:t>
            </a:r>
            <a:r>
              <a:rPr lang="en-US" sz="1800" dirty="0" smtClean="0"/>
              <a:t> </a:t>
            </a:r>
            <a:r>
              <a:rPr lang="en-US" sz="1800" dirty="0" err="1" smtClean="0"/>
              <a:t>conexión</a:t>
            </a:r>
            <a:endParaRPr lang="en-US" sz="1800" dirty="0" smtClean="0"/>
          </a:p>
          <a:p>
            <a:pPr lvl="1"/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 err="1" smtClean="0"/>
              <a:t>dinámico</a:t>
            </a:r>
            <a:endParaRPr lang="en-US" sz="1800" dirty="0" smtClean="0"/>
          </a:p>
          <a:p>
            <a:pPr lvl="1"/>
            <a:r>
              <a:rPr lang="en-US" sz="1800" dirty="0" err="1" smtClean="0"/>
              <a:t>Cacheo</a:t>
            </a:r>
            <a:endParaRPr lang="en-US" sz="1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171" y="3202951"/>
            <a:ext cx="5776686" cy="231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744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Basados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procesos</a:t>
            </a:r>
            <a:endParaRPr lang="en-US" dirty="0" smtClean="0"/>
          </a:p>
          <a:p>
            <a:pPr lvl="1"/>
            <a:r>
              <a:rPr lang="en-US" dirty="0" err="1" smtClean="0"/>
              <a:t>Procesos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el </a:t>
            </a:r>
            <a:r>
              <a:rPr lang="en-US" dirty="0" err="1" smtClean="0"/>
              <a:t>sistema</a:t>
            </a:r>
            <a:endParaRPr lang="en-US" dirty="0" smtClean="0"/>
          </a:p>
          <a:p>
            <a:pPr lvl="1"/>
            <a:r>
              <a:rPr lang="en-US" dirty="0" err="1" smtClean="0"/>
              <a:t>Conexión</a:t>
            </a:r>
            <a:r>
              <a:rPr lang="en-US" dirty="0" smtClean="0"/>
              <a:t> = </a:t>
            </a:r>
            <a:r>
              <a:rPr lang="en-US" dirty="0" err="1" smtClean="0"/>
              <a:t>copia</a:t>
            </a:r>
            <a:r>
              <a:rPr lang="en-US" dirty="0" smtClean="0"/>
              <a:t> de un </a:t>
            </a:r>
            <a:r>
              <a:rPr lang="en-US" dirty="0" err="1" smtClean="0"/>
              <a:t>proceso</a:t>
            </a:r>
            <a:endParaRPr lang="en-US" dirty="0" smtClean="0"/>
          </a:p>
          <a:p>
            <a:pPr lvl="1"/>
            <a:r>
              <a:rPr lang="en-US" b="1" i="1" dirty="0" smtClean="0">
                <a:solidFill>
                  <a:srgbClr val="FF0000"/>
                </a:solidFill>
              </a:rPr>
              <a:t>E.J.: Apache</a:t>
            </a:r>
          </a:p>
          <a:p>
            <a:pPr lvl="1"/>
            <a:r>
              <a:rPr lang="en-US" dirty="0" smtClean="0"/>
              <a:t>+Simple, +</a:t>
            </a:r>
            <a:r>
              <a:rPr lang="en-US" dirty="0" err="1" smtClean="0"/>
              <a:t>Seguro</a:t>
            </a:r>
            <a:endParaRPr lang="en-US" dirty="0"/>
          </a:p>
          <a:p>
            <a:pPr lvl="1"/>
            <a:r>
              <a:rPr lang="en-US" dirty="0" smtClean="0"/>
              <a:t>-</a:t>
            </a:r>
            <a:r>
              <a:rPr lang="en-US" dirty="0" err="1" smtClean="0"/>
              <a:t>Rendimiento</a:t>
            </a:r>
            <a:endParaRPr lang="en-US" dirty="0" smtClean="0"/>
          </a:p>
          <a:p>
            <a:r>
              <a:rPr lang="en-US" dirty="0" err="1" smtClean="0"/>
              <a:t>Basados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Hilos</a:t>
            </a:r>
            <a:endParaRPr lang="en-US" dirty="0" smtClean="0"/>
          </a:p>
          <a:p>
            <a:pPr lvl="1"/>
            <a:r>
              <a:rPr lang="en-US" dirty="0" err="1" smtClean="0"/>
              <a:t>Parecido</a:t>
            </a:r>
            <a:r>
              <a:rPr lang="en-US" dirty="0" smtClean="0"/>
              <a:t> al anterior</a:t>
            </a:r>
          </a:p>
          <a:p>
            <a:pPr lvl="1"/>
            <a:r>
              <a:rPr lang="en-US" dirty="0" smtClean="0"/>
              <a:t>+</a:t>
            </a:r>
            <a:r>
              <a:rPr lang="en-US" dirty="0" err="1" smtClean="0"/>
              <a:t>Rendimiento</a:t>
            </a:r>
            <a:r>
              <a:rPr lang="en-US" dirty="0" smtClean="0"/>
              <a:t>, +</a:t>
            </a:r>
            <a:r>
              <a:rPr lang="en-US" dirty="0" err="1" smtClean="0"/>
              <a:t>Recursos</a:t>
            </a:r>
            <a:r>
              <a:rPr lang="en-US" dirty="0" smtClean="0"/>
              <a:t> </a:t>
            </a:r>
            <a:r>
              <a:rPr lang="en-US" dirty="0" err="1" smtClean="0"/>
              <a:t>compartidos</a:t>
            </a:r>
            <a:endParaRPr lang="en-US" dirty="0" smtClean="0"/>
          </a:p>
          <a:p>
            <a:pPr lvl="1"/>
            <a:r>
              <a:rPr lang="en-US" dirty="0" smtClean="0"/>
              <a:t>-</a:t>
            </a:r>
            <a:r>
              <a:rPr lang="en-US" dirty="0" err="1" smtClean="0"/>
              <a:t>Seguridad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Basados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sockets</a:t>
            </a:r>
          </a:p>
          <a:p>
            <a:pPr lvl="1"/>
            <a:r>
              <a:rPr lang="en-US" dirty="0" err="1" smtClean="0"/>
              <a:t>Uso</a:t>
            </a:r>
            <a:r>
              <a:rPr lang="en-US" dirty="0" smtClean="0"/>
              <a:t> de sockets (</a:t>
            </a:r>
            <a:r>
              <a:rPr lang="en-US" dirty="0" err="1" smtClean="0"/>
              <a:t>canales</a:t>
            </a:r>
            <a:r>
              <a:rPr lang="en-US" dirty="0" smtClean="0"/>
              <a:t> de </a:t>
            </a:r>
            <a:r>
              <a:rPr lang="en-US" dirty="0" err="1" smtClean="0"/>
              <a:t>comunicación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+</a:t>
            </a:r>
            <a:r>
              <a:rPr lang="en-US" dirty="0" err="1" smtClean="0"/>
              <a:t>Velocidad</a:t>
            </a:r>
            <a:endParaRPr lang="en-US" dirty="0" smtClean="0"/>
          </a:p>
          <a:p>
            <a:pPr lvl="1"/>
            <a:r>
              <a:rPr lang="en-US" dirty="0" smtClean="0"/>
              <a:t>-</a:t>
            </a:r>
            <a:r>
              <a:rPr lang="en-US" dirty="0" err="1" smtClean="0"/>
              <a:t>Está</a:t>
            </a:r>
            <a:r>
              <a:rPr lang="en-US" dirty="0" smtClean="0"/>
              <a:t> </a:t>
            </a:r>
            <a:r>
              <a:rPr lang="en-US" dirty="0" err="1" smtClean="0"/>
              <a:t>basado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un </a:t>
            </a:r>
            <a:r>
              <a:rPr lang="en-US" dirty="0" err="1" smtClean="0"/>
              <a:t>proceso</a:t>
            </a:r>
            <a:r>
              <a:rPr lang="en-US" dirty="0" smtClean="0"/>
              <a:t>, un </a:t>
            </a:r>
            <a:r>
              <a:rPr lang="en-US" dirty="0" err="1" smtClean="0"/>
              <a:t>hilo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err="1" smtClean="0"/>
              <a:t>En</a:t>
            </a:r>
            <a:r>
              <a:rPr lang="en-US" dirty="0" smtClean="0"/>
              <a:t> Kernel</a:t>
            </a:r>
          </a:p>
          <a:p>
            <a:pPr lvl="1"/>
            <a:r>
              <a:rPr lang="en-US" dirty="0" smtClean="0"/>
              <a:t>+</a:t>
            </a:r>
            <a:r>
              <a:rPr lang="en-US" dirty="0" err="1" smtClean="0"/>
              <a:t>Velocidad</a:t>
            </a:r>
            <a:r>
              <a:rPr lang="en-US" dirty="0" smtClean="0"/>
              <a:t> (</a:t>
            </a:r>
            <a:r>
              <a:rPr lang="en-US" dirty="0" err="1" smtClean="0"/>
              <a:t>intento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-</a:t>
            </a:r>
            <a:r>
              <a:rPr lang="en-US" dirty="0" err="1" smtClean="0"/>
              <a:t>Sobre</a:t>
            </a:r>
            <a:r>
              <a:rPr lang="en-US" dirty="0" smtClean="0"/>
              <a:t> el S.O.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90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1416" b="100000" l="274" r="99726">
                        <a14:foregroundMark x1="16301" y1="44597" x2="16301" y2="44597"/>
                        <a14:foregroundMark x1="70137" y1="24201" x2="70137" y2="24201"/>
                        <a14:foregroundMark x1="77671" y1="46423" x2="77671" y2="46423"/>
                        <a14:foregroundMark x1="87534" y1="54795" x2="87534" y2="54795"/>
                        <a14:foregroundMark x1="93973" y1="53729" x2="93973" y2="53729"/>
                        <a14:foregroundMark x1="60822" y1="82192" x2="60822" y2="82192"/>
                      </a14:backgroundRemoval>
                    </a14:imgEffect>
                  </a14:imgLayer>
                </a14:imgProps>
              </a:ext>
            </a:extLst>
          </a:blip>
          <a:srcRect t="11217"/>
          <a:stretch/>
        </p:blipFill>
        <p:spPr>
          <a:xfrm>
            <a:off x="8868007" y="234880"/>
            <a:ext cx="3323993" cy="2656029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Ejemplos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Microsoft IIS</a:t>
            </a:r>
            <a:r>
              <a:rPr lang="en-US" dirty="0"/>
              <a:t> </a:t>
            </a:r>
            <a:endParaRPr lang="en-US" dirty="0" smtClean="0"/>
          </a:p>
          <a:p>
            <a:pPr lvl="1"/>
            <a:r>
              <a:rPr lang="en-US" dirty="0" err="1" smtClean="0"/>
              <a:t>Servidor</a:t>
            </a:r>
            <a:r>
              <a:rPr lang="en-US" dirty="0" smtClean="0"/>
              <a:t> </a:t>
            </a:r>
            <a:r>
              <a:rPr lang="en-US" dirty="0"/>
              <a:t>Web de alto </a:t>
            </a:r>
            <a:r>
              <a:rPr lang="en-US" dirty="0" err="1"/>
              <a:t>rendimiento</a:t>
            </a:r>
            <a:r>
              <a:rPr lang="en-US" dirty="0"/>
              <a:t> de Microsoft. </a:t>
            </a:r>
            <a:endParaRPr lang="en-US" dirty="0" smtClean="0"/>
          </a:p>
          <a:p>
            <a:pPr lvl="1"/>
            <a:r>
              <a:rPr lang="en-US" dirty="0" err="1" smtClean="0"/>
              <a:t>Viene</a:t>
            </a:r>
            <a:r>
              <a:rPr lang="en-US" dirty="0" smtClean="0"/>
              <a:t> </a:t>
            </a:r>
            <a:r>
              <a:rPr lang="en-US" dirty="0" err="1" smtClean="0"/>
              <a:t>incluido</a:t>
            </a:r>
            <a:r>
              <a:rPr lang="en-US" dirty="0" smtClean="0"/>
              <a:t> </a:t>
            </a:r>
            <a:r>
              <a:rPr lang="en-US" dirty="0"/>
              <a:t>con Windows NT / 2000 y </a:t>
            </a:r>
            <a:r>
              <a:rPr lang="en-US" dirty="0" smtClean="0"/>
              <a:t>2003</a:t>
            </a:r>
          </a:p>
          <a:p>
            <a:pPr lvl="1"/>
            <a:r>
              <a:rPr lang="en-US" dirty="0" err="1" smtClean="0"/>
              <a:t>Relativamente</a:t>
            </a:r>
            <a:r>
              <a:rPr lang="en-US" dirty="0" smtClean="0"/>
              <a:t> </a:t>
            </a:r>
            <a:r>
              <a:rPr lang="en-US" dirty="0" err="1"/>
              <a:t>fácil</a:t>
            </a:r>
            <a:r>
              <a:rPr lang="en-US" dirty="0"/>
              <a:t> </a:t>
            </a:r>
            <a:r>
              <a:rPr lang="en-US" dirty="0" err="1"/>
              <a:t>administrarlo</a:t>
            </a:r>
            <a:r>
              <a:rPr lang="en-US" dirty="0" smtClean="0"/>
              <a:t>.</a:t>
            </a:r>
          </a:p>
          <a:p>
            <a:r>
              <a:rPr lang="en-US" b="1" dirty="0" err="1" smtClean="0"/>
              <a:t>Lighttpd</a:t>
            </a:r>
            <a:endParaRPr lang="en-US" b="1" dirty="0" smtClean="0"/>
          </a:p>
          <a:p>
            <a:pPr lvl="1"/>
            <a:r>
              <a:rPr lang="en-US" dirty="0" err="1" smtClean="0"/>
              <a:t>Gratuito</a:t>
            </a:r>
            <a:endParaRPr lang="en-US" dirty="0" smtClean="0"/>
          </a:p>
          <a:p>
            <a:pPr lvl="1"/>
            <a:r>
              <a:rPr lang="en-US" dirty="0" smtClean="0"/>
              <a:t>Con S.O. FreeBSD, y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otros</a:t>
            </a:r>
            <a:r>
              <a:rPr lang="en-US" dirty="0" smtClean="0"/>
              <a:t> S.O.s</a:t>
            </a:r>
          </a:p>
          <a:p>
            <a:pPr lvl="1"/>
            <a:r>
              <a:rPr lang="en-US" dirty="0" err="1"/>
              <a:t>R</a:t>
            </a:r>
            <a:r>
              <a:rPr lang="en-US" dirty="0" err="1" smtClean="0"/>
              <a:t>ápido</a:t>
            </a:r>
            <a:r>
              <a:rPr lang="en-US" dirty="0"/>
              <a:t>, </a:t>
            </a:r>
            <a:r>
              <a:rPr lang="en-US" dirty="0" err="1"/>
              <a:t>seguro</a:t>
            </a:r>
            <a:r>
              <a:rPr lang="en-US" dirty="0"/>
              <a:t> y </a:t>
            </a:r>
            <a:r>
              <a:rPr lang="en-US" dirty="0" smtClean="0"/>
              <a:t>consume </a:t>
            </a:r>
            <a:r>
              <a:rPr lang="en-US" dirty="0" err="1"/>
              <a:t>mucha</a:t>
            </a:r>
            <a:r>
              <a:rPr lang="en-US" dirty="0"/>
              <a:t> </a:t>
            </a:r>
            <a:r>
              <a:rPr lang="en-US" dirty="0" err="1"/>
              <a:t>menos</a:t>
            </a:r>
            <a:r>
              <a:rPr lang="en-US" dirty="0"/>
              <a:t> </a:t>
            </a:r>
            <a:r>
              <a:rPr lang="en-US" dirty="0" err="1"/>
              <a:t>energía</a:t>
            </a:r>
            <a:r>
              <a:rPr lang="en-US" dirty="0"/>
              <a:t> de la </a:t>
            </a:r>
            <a:r>
              <a:rPr lang="en-US" dirty="0" smtClean="0"/>
              <a:t>CPU</a:t>
            </a:r>
          </a:p>
          <a:p>
            <a:r>
              <a:rPr lang="en-US" b="1" dirty="0"/>
              <a:t>Sun Java System Web </a:t>
            </a:r>
            <a:r>
              <a:rPr lang="en-US" b="1" dirty="0" smtClean="0"/>
              <a:t>Server</a:t>
            </a:r>
          </a:p>
          <a:p>
            <a:pPr lvl="1"/>
            <a:r>
              <a:rPr lang="en-US" dirty="0" err="1" smtClean="0"/>
              <a:t>Libre</a:t>
            </a:r>
            <a:r>
              <a:rPr lang="en-US" dirty="0" smtClean="0"/>
              <a:t> </a:t>
            </a:r>
            <a:r>
              <a:rPr lang="en-US" dirty="0" err="1" smtClean="0"/>
              <a:t>pero</a:t>
            </a:r>
            <a:r>
              <a:rPr lang="en-US" dirty="0" smtClean="0"/>
              <a:t> no de </a:t>
            </a:r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abierto</a:t>
            </a:r>
            <a:endParaRPr lang="en-US" dirty="0" smtClean="0"/>
          </a:p>
          <a:p>
            <a:pPr lvl="1"/>
            <a:r>
              <a:rPr lang="en-US" dirty="0" err="1" smtClean="0"/>
              <a:t>Varios</a:t>
            </a:r>
            <a:r>
              <a:rPr lang="en-US" dirty="0" smtClean="0"/>
              <a:t> </a:t>
            </a:r>
            <a:r>
              <a:rPr lang="en-US" dirty="0" err="1" smtClean="0"/>
              <a:t>lenguajes</a:t>
            </a:r>
            <a:endParaRPr lang="en-US" dirty="0" smtClean="0"/>
          </a:p>
          <a:p>
            <a:pPr lvl="1"/>
            <a:r>
              <a:rPr lang="en-US" dirty="0" err="1" smtClean="0"/>
              <a:t>Multiplataforma</a:t>
            </a:r>
            <a:endParaRPr lang="en-US" dirty="0" smtClean="0"/>
          </a:p>
          <a:p>
            <a:pPr lvl="1"/>
            <a:r>
              <a:rPr lang="en-US" dirty="0" err="1" smtClean="0"/>
              <a:t>Escalable</a:t>
            </a:r>
            <a:endParaRPr lang="en-US" dirty="0" smtClean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Jigsaw</a:t>
            </a:r>
          </a:p>
          <a:p>
            <a:pPr lvl="1"/>
            <a:r>
              <a:rPr lang="en-US" dirty="0"/>
              <a:t>W3C;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abierto</a:t>
            </a:r>
            <a:r>
              <a:rPr lang="en-US" dirty="0"/>
              <a:t> y </a:t>
            </a:r>
            <a:r>
              <a:rPr lang="en-US" dirty="0" err="1"/>
              <a:t>libre</a:t>
            </a:r>
            <a:endParaRPr lang="en-US" dirty="0"/>
          </a:p>
          <a:p>
            <a:pPr lvl="1"/>
            <a:r>
              <a:rPr lang="en-US" dirty="0"/>
              <a:t>Java, PHP y scripts CGI</a:t>
            </a:r>
          </a:p>
          <a:p>
            <a:r>
              <a:rPr lang="en-US" b="1" dirty="0" err="1"/>
              <a:t>Ngnix</a:t>
            </a:r>
            <a:endParaRPr lang="en-US" dirty="0"/>
          </a:p>
          <a:p>
            <a:pPr lvl="1"/>
            <a:r>
              <a:rPr lang="en-US" dirty="0" err="1"/>
              <a:t>Ligero</a:t>
            </a:r>
            <a:endParaRPr lang="en-US" dirty="0"/>
          </a:p>
          <a:p>
            <a:pPr lvl="1"/>
            <a:r>
              <a:rPr lang="en-US" dirty="0"/>
              <a:t>Unix y Windows</a:t>
            </a:r>
          </a:p>
          <a:p>
            <a:pPr lvl="1"/>
            <a:r>
              <a:rPr lang="en-US" dirty="0" err="1"/>
              <a:t>Licencia</a:t>
            </a:r>
            <a:r>
              <a:rPr lang="en-US" dirty="0"/>
              <a:t> BSD</a:t>
            </a:r>
          </a:p>
          <a:p>
            <a:pPr lvl="1"/>
            <a:r>
              <a:rPr lang="en-US" dirty="0"/>
              <a:t>19% </a:t>
            </a:r>
            <a:r>
              <a:rPr lang="en-US" dirty="0" err="1"/>
              <a:t>Servidores</a:t>
            </a:r>
            <a:r>
              <a:rPr lang="en-US" dirty="0"/>
              <a:t> Web</a:t>
            </a:r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0698" y="3819524"/>
            <a:ext cx="4051302" cy="30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35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Plataformas</a:t>
            </a:r>
            <a:r>
              <a:rPr lang="en-US" dirty="0"/>
              <a:t> y </a:t>
            </a:r>
            <a:r>
              <a:rPr lang="en-US" dirty="0" err="1"/>
              <a:t>tecnologías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94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Plataforma</a:t>
            </a:r>
            <a:r>
              <a:rPr lang="en-US" dirty="0" smtClean="0"/>
              <a:t> vs </a:t>
            </a:r>
            <a:r>
              <a:rPr lang="en-US" dirty="0" err="1" smtClean="0"/>
              <a:t>Tecnología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Herramientas</a:t>
            </a:r>
            <a:r>
              <a:rPr lang="en-US" dirty="0" smtClean="0"/>
              <a:t> + </a:t>
            </a:r>
            <a:r>
              <a:rPr lang="en-US" dirty="0" err="1" smtClean="0"/>
              <a:t>funciones</a:t>
            </a:r>
            <a:r>
              <a:rPr lang="en-US" dirty="0"/>
              <a:t> </a:t>
            </a:r>
            <a:r>
              <a:rPr lang="en-US" dirty="0" smtClean="0"/>
              <a:t>+ </a:t>
            </a:r>
            <a:r>
              <a:rPr lang="en-US" dirty="0" err="1" smtClean="0"/>
              <a:t>Componentes</a:t>
            </a:r>
            <a:endParaRPr lang="en-US" dirty="0" smtClean="0"/>
          </a:p>
          <a:p>
            <a:pPr lvl="1"/>
            <a:r>
              <a:rPr lang="en-US" dirty="0" smtClean="0"/>
              <a:t>= </a:t>
            </a:r>
            <a:r>
              <a:rPr lang="en-US" i="1" dirty="0" smtClean="0"/>
              <a:t>Framework</a:t>
            </a:r>
            <a:r>
              <a:rPr lang="en-US" dirty="0" smtClean="0"/>
              <a:t> </a:t>
            </a:r>
            <a:r>
              <a:rPr lang="en-US" dirty="0" err="1" smtClean="0"/>
              <a:t>específico</a:t>
            </a:r>
            <a:endParaRPr lang="en-US" dirty="0" smtClean="0"/>
          </a:p>
          <a:p>
            <a:r>
              <a:rPr lang="en-US" dirty="0" smtClean="0"/>
              <a:t>PHP, Java, .NET</a:t>
            </a:r>
          </a:p>
          <a:p>
            <a:r>
              <a:rPr lang="en-US" dirty="0" smtClean="0"/>
              <a:t>Frameworks</a:t>
            </a:r>
          </a:p>
          <a:p>
            <a:pPr lvl="1"/>
            <a:r>
              <a:rPr lang="en-US" dirty="0" smtClean="0"/>
              <a:t>PHP, </a:t>
            </a:r>
            <a:r>
              <a:rPr lang="en-US" dirty="0" err="1" smtClean="0"/>
              <a:t>ej</a:t>
            </a:r>
            <a:r>
              <a:rPr lang="en-US" dirty="0" smtClean="0"/>
              <a:t>:</a:t>
            </a:r>
          </a:p>
          <a:p>
            <a:pPr lvl="2"/>
            <a:r>
              <a:rPr lang="en-US" dirty="0" err="1"/>
              <a:t>CodeIgniter</a:t>
            </a:r>
            <a:r>
              <a:rPr lang="en-US" dirty="0"/>
              <a:t>, </a:t>
            </a:r>
            <a:r>
              <a:rPr lang="en-US" dirty="0" err="1"/>
              <a:t>CakePHP</a:t>
            </a:r>
            <a:r>
              <a:rPr lang="en-US" dirty="0"/>
              <a:t>, </a:t>
            </a:r>
            <a:r>
              <a:rPr lang="en-US" dirty="0" smtClean="0"/>
              <a:t>y Zend	</a:t>
            </a:r>
          </a:p>
          <a:p>
            <a:pPr lvl="2"/>
            <a:endParaRPr lang="en-US" dirty="0"/>
          </a:p>
          <a:p>
            <a:pPr marL="0" indent="0" algn="ctr">
              <a:buNone/>
            </a:pPr>
            <a:r>
              <a:rPr lang="en-US" b="1" i="1" dirty="0"/>
              <a:t>You work on a platform. </a:t>
            </a:r>
            <a:r>
              <a:rPr lang="en-US" b="1" i="1" dirty="0" smtClean="0"/>
              <a:t/>
            </a:r>
            <a:br>
              <a:rPr lang="en-US" b="1" i="1" dirty="0" smtClean="0"/>
            </a:br>
            <a:r>
              <a:rPr lang="en-US" b="1" i="1" dirty="0" smtClean="0"/>
              <a:t>You </a:t>
            </a:r>
            <a:r>
              <a:rPr lang="en-US" b="1" i="1" dirty="0"/>
              <a:t>use a framework.</a:t>
            </a:r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Plataforma+</a:t>
            </a:r>
            <a:r>
              <a:rPr lang="en-US" i="1" dirty="0" err="1" smtClean="0"/>
              <a:t>Framework</a:t>
            </a:r>
            <a:r>
              <a:rPr lang="en-US" dirty="0" smtClean="0"/>
              <a:t>+</a:t>
            </a:r>
            <a:br>
              <a:rPr lang="en-US" dirty="0" smtClean="0"/>
            </a:br>
            <a:r>
              <a:rPr lang="en-US" dirty="0" err="1" smtClean="0"/>
              <a:t>Arquitectura</a:t>
            </a:r>
            <a:r>
              <a:rPr lang="en-US" dirty="0" smtClean="0"/>
              <a:t> del </a:t>
            </a:r>
            <a:r>
              <a:rPr lang="en-US" dirty="0" err="1" smtClean="0"/>
              <a:t>servidor</a:t>
            </a:r>
            <a:endParaRPr lang="en-US" dirty="0" smtClean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endParaRPr lang="en-US" dirty="0" smtClean="0"/>
          </a:p>
          <a:p>
            <a:pPr lvl="1"/>
            <a:r>
              <a:rPr lang="en-US" dirty="0" err="1" smtClean="0"/>
              <a:t>Plataforma</a:t>
            </a:r>
            <a:r>
              <a:rPr lang="en-US" dirty="0" smtClean="0"/>
              <a:t>: PHP</a:t>
            </a:r>
          </a:p>
          <a:p>
            <a:pPr lvl="1"/>
            <a:r>
              <a:rPr lang="en-US" dirty="0" smtClean="0"/>
              <a:t>Framework: Zend</a:t>
            </a:r>
          </a:p>
          <a:p>
            <a:pPr lvl="1"/>
            <a:r>
              <a:rPr lang="en-US" dirty="0" smtClean="0"/>
              <a:t>Fronted: HTML5, ES5 y CSS3</a:t>
            </a:r>
          </a:p>
          <a:p>
            <a:pPr lvl="1"/>
            <a:r>
              <a:rPr lang="en-US" dirty="0" err="1" smtClean="0"/>
              <a:t>Servidor</a:t>
            </a:r>
            <a:r>
              <a:rPr lang="en-US" dirty="0" smtClean="0"/>
              <a:t> Web: Apache5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07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Tecnologías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servidor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err="1" smtClean="0"/>
              <a:t>Cambios</a:t>
            </a:r>
            <a:r>
              <a:rPr lang="en-US" b="1" dirty="0" smtClean="0"/>
              <a:t> </a:t>
            </a:r>
            <a:r>
              <a:rPr lang="en-US" b="1" dirty="0" err="1" smtClean="0"/>
              <a:t>parciales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i="1" dirty="0" smtClean="0"/>
              <a:t>AJAX</a:t>
            </a:r>
            <a:r>
              <a:rPr lang="en-US" dirty="0" smtClean="0"/>
              <a:t> o </a:t>
            </a:r>
            <a:r>
              <a:rPr lang="en-US" i="1" dirty="0" err="1" smtClean="0"/>
              <a:t>ReverseAJAX</a:t>
            </a:r>
            <a:endParaRPr lang="en-US" i="1" dirty="0" smtClean="0"/>
          </a:p>
          <a:p>
            <a:r>
              <a:rPr lang="en-US" b="1" dirty="0" err="1" smtClean="0"/>
              <a:t>Autenticación</a:t>
            </a:r>
            <a:r>
              <a:rPr lang="en-US" b="1" dirty="0" smtClean="0"/>
              <a:t>, </a:t>
            </a:r>
            <a:r>
              <a:rPr lang="en-US" b="1" dirty="0" err="1" smtClean="0"/>
              <a:t>autorización</a:t>
            </a:r>
            <a:r>
              <a:rPr lang="en-US" b="1" dirty="0" smtClean="0"/>
              <a:t> y </a:t>
            </a:r>
            <a:r>
              <a:rPr lang="en-US" b="1" dirty="0" err="1" smtClean="0"/>
              <a:t>sesiones</a:t>
            </a:r>
            <a:r>
              <a:rPr lang="en-US" b="1" dirty="0" smtClean="0"/>
              <a:t>.</a:t>
            </a:r>
            <a:r>
              <a:rPr lang="en-US" i="1" dirty="0" smtClean="0"/>
              <a:t> </a:t>
            </a:r>
            <a:r>
              <a:rPr lang="en-US" dirty="0" smtClean="0"/>
              <a:t>+</a:t>
            </a:r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personalizado</a:t>
            </a:r>
            <a:endParaRPr lang="en-US" dirty="0" smtClean="0"/>
          </a:p>
          <a:p>
            <a:r>
              <a:rPr lang="en-US" b="1" i="1" dirty="0" smtClean="0"/>
              <a:t>Template driven. </a:t>
            </a:r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repetido</a:t>
            </a:r>
            <a:r>
              <a:rPr lang="en-US" dirty="0" smtClean="0"/>
              <a:t> </a:t>
            </a:r>
            <a:r>
              <a:rPr lang="en-US" dirty="0" err="1" smtClean="0"/>
              <a:t>generado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plantillas</a:t>
            </a:r>
            <a:endParaRPr lang="en-US" dirty="0" smtClean="0"/>
          </a:p>
          <a:p>
            <a:r>
              <a:rPr lang="en-US" b="1" dirty="0" err="1" smtClean="0"/>
              <a:t>Generación</a:t>
            </a:r>
            <a:r>
              <a:rPr lang="en-US" b="1" dirty="0" smtClean="0"/>
              <a:t> de </a:t>
            </a:r>
            <a:r>
              <a:rPr lang="en-US" b="1" dirty="0" err="1" smtClean="0"/>
              <a:t>dinámica</a:t>
            </a:r>
            <a:r>
              <a:rPr lang="en-US" b="1" dirty="0" smtClean="0"/>
              <a:t> de </a:t>
            </a:r>
            <a:r>
              <a:rPr lang="en-US" b="1" dirty="0" err="1" smtClean="0"/>
              <a:t>contenidos</a:t>
            </a:r>
            <a:r>
              <a:rPr lang="en-US" b="1" dirty="0" smtClean="0"/>
              <a:t>. </a:t>
            </a:r>
            <a:r>
              <a:rPr lang="en-US" dirty="0" smtClean="0"/>
              <a:t>CSS, ES</a:t>
            </a:r>
            <a:endParaRPr lang="en-US" b="1" dirty="0" smtClean="0"/>
          </a:p>
          <a:p>
            <a:r>
              <a:rPr lang="en-US" b="1" dirty="0" err="1" smtClean="0"/>
              <a:t>Objetos</a:t>
            </a:r>
            <a:r>
              <a:rPr lang="en-US" b="1" dirty="0" smtClean="0"/>
              <a:t> HTTP</a:t>
            </a:r>
          </a:p>
          <a:p>
            <a:r>
              <a:rPr lang="en-US" b="1" dirty="0" err="1" smtClean="0"/>
              <a:t>Formularios</a:t>
            </a:r>
            <a:r>
              <a:rPr lang="en-US" b="1" dirty="0" smtClean="0"/>
              <a:t> [POST]</a:t>
            </a:r>
            <a:r>
              <a:rPr lang="en-US" dirty="0" smtClean="0"/>
              <a:t>. </a:t>
            </a:r>
            <a:r>
              <a:rPr lang="en-US" dirty="0" err="1" smtClean="0"/>
              <a:t>Transacciones</a:t>
            </a:r>
            <a:r>
              <a:rPr lang="en-US" dirty="0" smtClean="0"/>
              <a:t> </a:t>
            </a:r>
            <a:r>
              <a:rPr lang="en-US" dirty="0" err="1" smtClean="0"/>
              <a:t>completas</a:t>
            </a:r>
            <a:endParaRPr lang="en-US" dirty="0" smtClean="0"/>
          </a:p>
          <a:p>
            <a:r>
              <a:rPr lang="en-US" b="1" dirty="0" err="1" smtClean="0"/>
              <a:t>Respuesta</a:t>
            </a:r>
            <a:r>
              <a:rPr lang="en-US" b="1" dirty="0" smtClean="0"/>
              <a:t>. </a:t>
            </a:r>
            <a:r>
              <a:rPr lang="en-US" dirty="0" err="1" smtClean="0"/>
              <a:t>Adaptativa</a:t>
            </a:r>
            <a:r>
              <a:rPr lang="en-US" dirty="0" smtClean="0"/>
              <a:t> y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función</a:t>
            </a:r>
            <a:r>
              <a:rPr lang="en-US" dirty="0" smtClean="0"/>
              <a:t> a </a:t>
            </a:r>
            <a:r>
              <a:rPr lang="en-US" dirty="0" err="1" smtClean="0"/>
              <a:t>requerimientos</a:t>
            </a:r>
            <a:endParaRPr lang="en-US" dirty="0" smtClean="0"/>
          </a:p>
          <a:p>
            <a:r>
              <a:rPr lang="en-US" b="1" dirty="0" err="1" smtClean="0"/>
              <a:t>Comunicación</a:t>
            </a:r>
            <a:r>
              <a:rPr lang="en-US" b="1" dirty="0" smtClean="0"/>
              <a:t> con </a:t>
            </a:r>
            <a:r>
              <a:rPr lang="en-US" b="1" dirty="0" err="1" smtClean="0"/>
              <a:t>otros</a:t>
            </a:r>
            <a:r>
              <a:rPr lang="en-US" b="1" dirty="0" smtClean="0"/>
              <a:t> APIs.</a:t>
            </a:r>
          </a:p>
          <a:p>
            <a:r>
              <a:rPr lang="en-US" b="1" dirty="0" smtClean="0"/>
              <a:t>Re-</a:t>
            </a:r>
            <a:r>
              <a:rPr lang="en-US" b="1" dirty="0" err="1" smtClean="0"/>
              <a:t>uso</a:t>
            </a:r>
            <a:r>
              <a:rPr lang="en-US" b="1" dirty="0" smtClean="0"/>
              <a:t> y </a:t>
            </a:r>
            <a:r>
              <a:rPr lang="en-US" b="1" dirty="0" err="1" smtClean="0"/>
              <a:t>persistencia</a:t>
            </a:r>
            <a:r>
              <a:rPr lang="en-US" b="1" dirty="0" smtClean="0"/>
              <a:t> de </a:t>
            </a:r>
            <a:r>
              <a:rPr lang="en-US" b="1" dirty="0" err="1" smtClean="0"/>
              <a:t>objetos</a:t>
            </a:r>
            <a:r>
              <a:rPr lang="en-US" b="1" dirty="0" smtClean="0"/>
              <a:t>. </a:t>
            </a:r>
            <a:r>
              <a:rPr lang="en-US" dirty="0" smtClean="0"/>
              <a:t>ORM</a:t>
            </a:r>
            <a:endParaRPr lang="en-US" b="1" dirty="0" smtClean="0"/>
          </a:p>
          <a:p>
            <a:r>
              <a:rPr lang="en-US" b="1" dirty="0" err="1" smtClean="0"/>
              <a:t>Enrutamiento</a:t>
            </a:r>
            <a:r>
              <a:rPr lang="en-US" b="1" dirty="0" smtClean="0"/>
              <a:t> a </a:t>
            </a:r>
            <a:r>
              <a:rPr lang="en-US" b="1" dirty="0" err="1" smtClean="0"/>
              <a:t>recursos</a:t>
            </a:r>
            <a:endParaRPr lang="en-US" b="1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08750" y="2426494"/>
            <a:ext cx="45085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06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 Frameworks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71" y="1843314"/>
            <a:ext cx="6734629" cy="420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98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Flask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Python</a:t>
            </a:r>
          </a:p>
          <a:p>
            <a:r>
              <a:rPr lang="en-US" dirty="0" smtClean="0"/>
              <a:t>Micro Framework</a:t>
            </a:r>
          </a:p>
          <a:p>
            <a:r>
              <a:rPr lang="en-US" dirty="0" err="1" smtClean="0"/>
              <a:t>Minimalista</a:t>
            </a:r>
            <a:endParaRPr lang="en-US" dirty="0" smtClean="0"/>
          </a:p>
          <a:p>
            <a:pPr lvl="1"/>
            <a:r>
              <a:rPr lang="en-US" dirty="0" err="1" smtClean="0"/>
              <a:t>Pequeños</a:t>
            </a:r>
            <a:r>
              <a:rPr lang="en-US" dirty="0" smtClean="0"/>
              <a:t> </a:t>
            </a:r>
            <a:r>
              <a:rPr lang="en-US" dirty="0" err="1" smtClean="0"/>
              <a:t>servicios</a:t>
            </a:r>
            <a:r>
              <a:rPr lang="en-US" dirty="0" smtClean="0"/>
              <a:t> web </a:t>
            </a:r>
          </a:p>
          <a:p>
            <a:pPr lvl="1"/>
            <a:r>
              <a:rPr lang="en-US" dirty="0" smtClean="0"/>
              <a:t>Raspberry Pi, </a:t>
            </a:r>
            <a:r>
              <a:rPr lang="en-US" dirty="0" err="1" smtClean="0"/>
              <a:t>Controladores</a:t>
            </a:r>
            <a:r>
              <a:rPr lang="en-US" dirty="0" smtClean="0"/>
              <a:t> de drones,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err="1" smtClean="0"/>
              <a:t>Características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Motor de templates: Jinja2</a:t>
            </a:r>
          </a:p>
          <a:p>
            <a:pPr lvl="1"/>
            <a:r>
              <a:rPr lang="en-US" dirty="0" smtClean="0"/>
              <a:t>Cookies </a:t>
            </a:r>
            <a:r>
              <a:rPr lang="en-US" dirty="0" err="1" smtClean="0"/>
              <a:t>seguras</a:t>
            </a:r>
            <a:endParaRPr lang="en-US" dirty="0" smtClean="0"/>
          </a:p>
          <a:p>
            <a:pPr lvl="1"/>
            <a:r>
              <a:rPr lang="en-US" dirty="0" err="1" smtClean="0"/>
              <a:t>Unidad</a:t>
            </a:r>
            <a:r>
              <a:rPr lang="en-US" dirty="0" smtClean="0"/>
              <a:t> de </a:t>
            </a:r>
            <a:r>
              <a:rPr lang="en-US" dirty="0" err="1" smtClean="0"/>
              <a:t>pruebas</a:t>
            </a:r>
            <a:r>
              <a:rPr lang="en-US" dirty="0" smtClean="0"/>
              <a:t> </a:t>
            </a:r>
            <a:r>
              <a:rPr lang="en-US" dirty="0" err="1" smtClean="0"/>
              <a:t>incorporada</a:t>
            </a:r>
            <a:endParaRPr lang="en-US" dirty="0" smtClean="0"/>
          </a:p>
          <a:p>
            <a:pPr lvl="1"/>
            <a:r>
              <a:rPr lang="en-US" dirty="0" smtClean="0"/>
              <a:t>RESTful 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83350" y="3112294"/>
            <a:ext cx="45593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8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Flask: </a:t>
            </a:r>
            <a:r>
              <a:rPr lang="en-US" dirty="0" err="1" smtClean="0"/>
              <a:t>Instalación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29794"/>
            <a:ext cx="10404277" cy="3537177"/>
          </a:xfrm>
        </p:spPr>
      </p:pic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56923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p</a:t>
            </a:r>
            <a:r>
              <a:rPr lang="en-US" b="1" smtClean="0"/>
              <a:t>ip install Flask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8293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Arquitecturas</a:t>
            </a:r>
            <a:r>
              <a:rPr lang="en-US" dirty="0"/>
              <a:t> web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servidor</a:t>
            </a:r>
            <a:r>
              <a:rPr lang="en-US" dirty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Rendimiento</a:t>
            </a:r>
            <a:r>
              <a:rPr lang="en-US" dirty="0"/>
              <a:t>, </a:t>
            </a:r>
            <a:r>
              <a:rPr lang="en-US" dirty="0" err="1"/>
              <a:t>escalabilidad</a:t>
            </a:r>
            <a:r>
              <a:rPr lang="en-US" dirty="0"/>
              <a:t> y </a:t>
            </a:r>
            <a:r>
              <a:rPr lang="en-US" dirty="0" err="1"/>
              <a:t>disponibilidad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Plataformas</a:t>
            </a:r>
            <a:r>
              <a:rPr lang="en-US" dirty="0"/>
              <a:t> y </a:t>
            </a:r>
            <a:r>
              <a:rPr lang="en-US" dirty="0" err="1"/>
              <a:t>tecnologías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Servidores</a:t>
            </a:r>
            <a:r>
              <a:rPr lang="en-US" dirty="0"/>
              <a:t> web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Manipulación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objetos</a:t>
            </a:r>
            <a:r>
              <a:rPr lang="en-US" dirty="0"/>
              <a:t> HTTP (</a:t>
            </a:r>
            <a:r>
              <a:rPr lang="en-US" dirty="0" err="1"/>
              <a:t>requerimiento</a:t>
            </a:r>
            <a:r>
              <a:rPr lang="en-US" dirty="0"/>
              <a:t> y </a:t>
            </a:r>
            <a:r>
              <a:rPr lang="en-US" dirty="0" err="1"/>
              <a:t>respuesta</a:t>
            </a:r>
            <a:r>
              <a:rPr lang="en-US" dirty="0"/>
              <a:t>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Procesamiento</a:t>
            </a:r>
            <a:r>
              <a:rPr lang="en-US" dirty="0"/>
              <a:t> de </a:t>
            </a:r>
            <a:r>
              <a:rPr lang="en-US" dirty="0" err="1"/>
              <a:t>formularios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Ejemplo1: </a:t>
            </a:r>
            <a:r>
              <a:rPr lang="en-US" dirty="0" err="1" smtClean="0"/>
              <a:t>aplicación</a:t>
            </a:r>
            <a:r>
              <a:rPr lang="en-US" dirty="0" smtClean="0"/>
              <a:t> </a:t>
            </a:r>
            <a:r>
              <a:rPr lang="en-US" dirty="0" err="1" smtClean="0"/>
              <a:t>sencilla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4270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from</a:t>
            </a:r>
            <a:r>
              <a:rPr lang="en-US" sz="2400" dirty="0"/>
              <a:t> flask </a:t>
            </a:r>
            <a:r>
              <a:rPr lang="en-US" sz="2400" b="1" dirty="0"/>
              <a:t>import</a:t>
            </a:r>
            <a:r>
              <a:rPr lang="en-US" sz="2400" dirty="0"/>
              <a:t> Flask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app </a:t>
            </a:r>
            <a:r>
              <a:rPr lang="en-US" sz="2400" dirty="0"/>
              <a:t>= Flask</a:t>
            </a:r>
            <a:r>
              <a:rPr lang="en-US" sz="2400" b="1" dirty="0"/>
              <a:t>(</a:t>
            </a:r>
            <a:r>
              <a:rPr lang="en-US" sz="2400" dirty="0"/>
              <a:t>__name__</a:t>
            </a:r>
            <a:r>
              <a:rPr lang="en-US" sz="2400" b="1" dirty="0"/>
              <a:t>)</a:t>
            </a:r>
            <a:r>
              <a:rPr lang="en-US" sz="2400" dirty="0"/>
              <a:t> </a:t>
            </a: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@</a:t>
            </a:r>
            <a:r>
              <a:rPr lang="en-US" sz="2400" dirty="0" err="1"/>
              <a:t>app.route</a:t>
            </a:r>
            <a:r>
              <a:rPr lang="en-US" sz="2400" b="1" dirty="0"/>
              <a:t>(</a:t>
            </a:r>
            <a:r>
              <a:rPr lang="en-US" sz="2400" dirty="0"/>
              <a:t>'/'</a:t>
            </a:r>
            <a:r>
              <a:rPr lang="en-US" sz="2400" b="1" dirty="0"/>
              <a:t>)</a:t>
            </a:r>
            <a:r>
              <a:rPr lang="en-US" sz="2400" dirty="0"/>
              <a:t>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b="1" dirty="0" err="1" smtClean="0"/>
              <a:t>def</a:t>
            </a:r>
            <a:r>
              <a:rPr lang="en-US" sz="2400" dirty="0" smtClean="0"/>
              <a:t> </a:t>
            </a:r>
            <a:r>
              <a:rPr lang="en-US" sz="2400" dirty="0" err="1"/>
              <a:t>hello_world</a:t>
            </a:r>
            <a:r>
              <a:rPr lang="en-US" sz="2400" b="1" dirty="0"/>
              <a:t>():</a:t>
            </a:r>
            <a:r>
              <a:rPr lang="en-US" sz="2400" dirty="0"/>
              <a:t>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b="1" dirty="0"/>
              <a:t> </a:t>
            </a:r>
            <a:r>
              <a:rPr lang="en-US" sz="2400" b="1" dirty="0" smtClean="0"/>
              <a:t>     return</a:t>
            </a:r>
            <a:r>
              <a:rPr lang="en-US" sz="2400" dirty="0" smtClean="0"/>
              <a:t> </a:t>
            </a:r>
            <a:r>
              <a:rPr lang="en-US" sz="2400" dirty="0"/>
              <a:t>'Hello, World</a:t>
            </a:r>
            <a:r>
              <a:rPr lang="en-US" sz="2400" dirty="0" smtClean="0"/>
              <a:t>!’</a:t>
            </a:r>
          </a:p>
          <a:p>
            <a:pPr marL="0" indent="0">
              <a:buNone/>
            </a:pPr>
            <a:r>
              <a:rPr lang="en-US" sz="2400" b="1" dirty="0"/>
              <a:t>if</a:t>
            </a:r>
            <a:r>
              <a:rPr lang="en-US" sz="2400" dirty="0"/>
              <a:t> __name__ </a:t>
            </a:r>
            <a:r>
              <a:rPr lang="en-US" sz="2400" b="1" dirty="0"/>
              <a:t>==</a:t>
            </a:r>
            <a:r>
              <a:rPr lang="en-US" sz="2400" dirty="0"/>
              <a:t> '__main__':   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  <a:r>
              <a:rPr lang="en-US" sz="2400" dirty="0" err="1" smtClean="0"/>
              <a:t>app.</a:t>
            </a:r>
            <a:r>
              <a:rPr lang="en-US" sz="2400" b="1" dirty="0" err="1" smtClean="0"/>
              <a:t>run</a:t>
            </a:r>
            <a:r>
              <a:rPr lang="en-US" sz="2400" dirty="0" smtClean="0"/>
              <a:t>(debug=False</a:t>
            </a:r>
            <a:r>
              <a:rPr lang="en-US" sz="2400" dirty="0"/>
              <a:t>, port=5000)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5631543"/>
            <a:ext cx="3864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rgbClr val="FF0000"/>
                </a:solidFill>
              </a:rPr>
              <a:t>t</a:t>
            </a:r>
            <a:r>
              <a:rPr lang="en-US" sz="2800" b="1" smtClean="0">
                <a:solidFill>
                  <a:srgbClr val="FF0000"/>
                </a:solidFill>
              </a:rPr>
              <a:t>est1.py</a:t>
            </a:r>
            <a:endParaRPr lang="en-US" sz="2800" b="1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400" y="3497036"/>
            <a:ext cx="4470400" cy="1511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73" r="63636" b="84762"/>
          <a:stretch/>
        </p:blipFill>
        <p:spPr>
          <a:xfrm>
            <a:off x="5689600" y="1933236"/>
            <a:ext cx="5945634" cy="66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70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Ejemplo1: </a:t>
            </a:r>
            <a:r>
              <a:rPr lang="en-US" dirty="0" err="1" smtClean="0"/>
              <a:t>modo</a:t>
            </a:r>
            <a:r>
              <a:rPr lang="en-US" dirty="0" smtClean="0"/>
              <a:t> de </a:t>
            </a:r>
            <a:r>
              <a:rPr lang="en-US" dirty="0" err="1" smtClean="0"/>
              <a:t>depuración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74" r="28138" b="70959"/>
          <a:stretch/>
        </p:blipFill>
        <p:spPr>
          <a:xfrm>
            <a:off x="655264" y="3028836"/>
            <a:ext cx="11033871" cy="1944915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Activa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El </a:t>
            </a:r>
            <a:r>
              <a:rPr lang="en-US" dirty="0" err="1" smtClean="0"/>
              <a:t>depurador</a:t>
            </a:r>
            <a:endParaRPr lang="en-US" dirty="0" smtClean="0"/>
          </a:p>
          <a:p>
            <a:pPr lvl="1"/>
            <a:r>
              <a:rPr lang="en-US" dirty="0" err="1" smtClean="0"/>
              <a:t>Carga</a:t>
            </a:r>
            <a:r>
              <a:rPr lang="en-US" dirty="0" smtClean="0"/>
              <a:t> </a:t>
            </a:r>
            <a:r>
              <a:rPr lang="en-US" dirty="0" err="1" smtClean="0"/>
              <a:t>automática</a:t>
            </a:r>
            <a:endParaRPr lang="en-US" dirty="0" smtClean="0"/>
          </a:p>
          <a:p>
            <a:pPr lvl="1"/>
            <a:r>
              <a:rPr lang="en-US" dirty="0" err="1" smtClean="0"/>
              <a:t>Registra</a:t>
            </a:r>
            <a:r>
              <a:rPr lang="en-US" dirty="0" smtClean="0"/>
              <a:t> </a:t>
            </a:r>
            <a:r>
              <a:rPr lang="en-US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actividad</a:t>
            </a:r>
            <a:r>
              <a:rPr lang="en-US" dirty="0" smtClean="0"/>
              <a:t> de la </a:t>
            </a:r>
            <a:r>
              <a:rPr lang="en-US" dirty="0" err="1" smtClean="0"/>
              <a:t>aplicación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477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Ejemplo2: Variables y URLs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Las variables se </a:t>
            </a:r>
            <a:r>
              <a:rPr lang="en-US" dirty="0" err="1" smtClean="0"/>
              <a:t>identifican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&lt;variable&gt;</a:t>
            </a:r>
          </a:p>
          <a:p>
            <a:r>
              <a:rPr lang="en-US" dirty="0" smtClean="0"/>
              <a:t>Las variables se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convertir</a:t>
            </a:r>
            <a:r>
              <a:rPr lang="en-US" dirty="0" smtClean="0"/>
              <a:t> con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&lt;</a:t>
            </a:r>
            <a:r>
              <a:rPr lang="en-US" dirty="0" err="1" smtClean="0"/>
              <a:t>converter:variable</a:t>
            </a:r>
            <a:r>
              <a:rPr lang="en-US" dirty="0" smtClean="0"/>
              <a:t>&gt;</a:t>
            </a: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Redireccionamiento</a:t>
            </a:r>
            <a:endParaRPr lang="en-US" dirty="0"/>
          </a:p>
          <a:p>
            <a:pPr lvl="1"/>
            <a:r>
              <a:rPr lang="en-US" dirty="0" err="1" smtClean="0"/>
              <a:t>Reglas</a:t>
            </a:r>
            <a:r>
              <a:rPr lang="en-US" dirty="0" smtClean="0"/>
              <a:t> de URLs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234" y="2438400"/>
            <a:ext cx="4424137" cy="2147280"/>
          </a:xfrm>
        </p:spPr>
      </p:pic>
    </p:spTree>
    <p:extLst>
      <p:ext uri="{BB962C8B-B14F-4D97-AF65-F5344CB8AC3E}">
        <p14:creationId xmlns:p14="http://schemas.microsoft.com/office/powerpoint/2010/main" val="125586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Manipulación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objetos</a:t>
            </a:r>
            <a:r>
              <a:rPr lang="en-US" dirty="0"/>
              <a:t> HTTP (</a:t>
            </a:r>
            <a:r>
              <a:rPr lang="en-US" dirty="0" err="1"/>
              <a:t>requerimiento</a:t>
            </a:r>
            <a:r>
              <a:rPr lang="en-US" dirty="0"/>
              <a:t> y </a:t>
            </a:r>
            <a:r>
              <a:rPr lang="en-US" dirty="0" err="1"/>
              <a:t>respuesta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HTTP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35000" y="1825625"/>
            <a:ext cx="5181600" cy="177676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</a:t>
            </a:r>
            <a:r>
              <a:rPr lang="en-US" dirty="0" err="1" smtClean="0"/>
              <a:t>Cliente-Servidor</a:t>
            </a:r>
            <a:endParaRPr lang="en-US" dirty="0" smtClean="0"/>
          </a:p>
          <a:p>
            <a:pPr lvl="1"/>
            <a:r>
              <a:rPr lang="en-US" dirty="0" err="1" smtClean="0"/>
              <a:t>Cliente</a:t>
            </a:r>
            <a:r>
              <a:rPr lang="en-US" dirty="0" smtClean="0"/>
              <a:t>: </a:t>
            </a:r>
            <a:r>
              <a:rPr lang="en-US" dirty="0" err="1" smtClean="0"/>
              <a:t>Navegador</a:t>
            </a:r>
            <a:endParaRPr lang="en-US" dirty="0" smtClean="0"/>
          </a:p>
          <a:p>
            <a:pPr lvl="1"/>
            <a:r>
              <a:rPr lang="en-US" dirty="0" err="1" smtClean="0"/>
              <a:t>Servidor</a:t>
            </a:r>
            <a:r>
              <a:rPr lang="en-US" dirty="0" smtClean="0"/>
              <a:t>: Apache, IIS</a:t>
            </a:r>
          </a:p>
          <a:p>
            <a:r>
              <a:rPr lang="en-US" dirty="0" err="1" smtClean="0"/>
              <a:t>Protocolo</a:t>
            </a:r>
            <a:r>
              <a:rPr lang="en-US" dirty="0" smtClean="0"/>
              <a:t> </a:t>
            </a:r>
            <a:r>
              <a:rPr lang="en-US" dirty="0" err="1" smtClean="0"/>
              <a:t>Requerimiento</a:t>
            </a:r>
            <a:r>
              <a:rPr lang="en-US" dirty="0" smtClean="0"/>
              <a:t>/</a:t>
            </a:r>
            <a:r>
              <a:rPr lang="en-US" dirty="0" err="1" smtClean="0"/>
              <a:t>Respuesta</a:t>
            </a:r>
            <a:endParaRPr lang="en-US" dirty="0" smtClean="0"/>
          </a:p>
          <a:p>
            <a:r>
              <a:rPr lang="en-US" dirty="0" err="1" smtClean="0"/>
              <a:t>Conexión</a:t>
            </a:r>
            <a:r>
              <a:rPr lang="en-US" dirty="0" smtClean="0"/>
              <a:t>: TCP/IP</a:t>
            </a:r>
          </a:p>
          <a:p>
            <a:endParaRPr lang="en-US" dirty="0" smtClean="0"/>
          </a:p>
          <a:p>
            <a:endParaRPr lang="en-US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344" y="3737322"/>
            <a:ext cx="3581399" cy="253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85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Procesamiento</a:t>
            </a:r>
            <a:r>
              <a:rPr lang="en-US" dirty="0"/>
              <a:t> de </a:t>
            </a:r>
            <a:r>
              <a:rPr lang="en-US" dirty="0" err="1"/>
              <a:t>formularios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387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Formularios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Existen</a:t>
            </a:r>
            <a:r>
              <a:rPr lang="en-US" dirty="0"/>
              <a:t> dos </a:t>
            </a:r>
            <a:r>
              <a:rPr lang="en-US" dirty="0" err="1"/>
              <a:t>métodos</a:t>
            </a:r>
            <a:r>
              <a:rPr lang="en-US" dirty="0"/>
              <a:t> HTTP que un </a:t>
            </a:r>
            <a:r>
              <a:rPr lang="en-US" dirty="0" err="1"/>
              <a:t>cliente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utilizar</a:t>
            </a:r>
            <a:r>
              <a:rPr lang="en-US" dirty="0"/>
              <a:t> para </a:t>
            </a:r>
            <a:r>
              <a:rPr lang="en-US" dirty="0" err="1"/>
              <a:t>pasar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del </a:t>
            </a:r>
            <a:r>
              <a:rPr lang="en-US" dirty="0" err="1"/>
              <a:t>formulario</a:t>
            </a:r>
            <a:r>
              <a:rPr lang="en-US" dirty="0"/>
              <a:t> al </a:t>
            </a:r>
            <a:r>
              <a:rPr lang="en-US" dirty="0" err="1"/>
              <a:t>servidor</a:t>
            </a:r>
            <a:r>
              <a:rPr lang="en-US" dirty="0"/>
              <a:t>: GET y POST</a:t>
            </a:r>
            <a:r>
              <a:rPr lang="en-US" dirty="0" smtClean="0"/>
              <a:t>.</a:t>
            </a:r>
          </a:p>
          <a:p>
            <a:r>
              <a:rPr lang="en-US" dirty="0" smtClean="0"/>
              <a:t>Action: ¿</a:t>
            </a:r>
            <a:r>
              <a:rPr lang="en-US" dirty="0" err="1" smtClean="0"/>
              <a:t>Quién</a:t>
            </a:r>
            <a:r>
              <a:rPr lang="en-US" dirty="0" smtClean="0"/>
              <a:t> </a:t>
            </a:r>
            <a:r>
              <a:rPr lang="en-US" dirty="0" err="1" smtClean="0"/>
              <a:t>responde</a:t>
            </a:r>
            <a:r>
              <a:rPr lang="en-US" dirty="0" smtClean="0"/>
              <a:t>?</a:t>
            </a:r>
          </a:p>
          <a:p>
            <a:r>
              <a:rPr lang="en-US" dirty="0" smtClean="0"/>
              <a:t>POST</a:t>
            </a:r>
          </a:p>
          <a:p>
            <a:pPr lvl="1"/>
            <a:r>
              <a:rPr lang="en-US" dirty="0" err="1" smtClean="0"/>
              <a:t>Intacta</a:t>
            </a:r>
            <a:r>
              <a:rPr lang="en-US" dirty="0" smtClean="0"/>
              <a:t> la URL</a:t>
            </a:r>
          </a:p>
          <a:p>
            <a:pPr lvl="1"/>
            <a:r>
              <a:rPr lang="en-US" b="1" dirty="0" err="1" smtClean="0"/>
              <a:t>Parámetros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solicitud</a:t>
            </a:r>
            <a:r>
              <a:rPr lang="en-US" dirty="0" smtClean="0"/>
              <a:t> HTTP</a:t>
            </a:r>
          </a:p>
          <a:p>
            <a:r>
              <a:rPr lang="en-US" dirty="0" smtClean="0"/>
              <a:t>GET</a:t>
            </a:r>
          </a:p>
          <a:p>
            <a:pPr lvl="1"/>
            <a:r>
              <a:rPr lang="en-US" dirty="0" smtClean="0"/>
              <a:t>Cambia el URL</a:t>
            </a:r>
          </a:p>
          <a:p>
            <a:pPr lvl="1"/>
            <a:r>
              <a:rPr lang="en-US" b="1" dirty="0" err="1" smtClean="0"/>
              <a:t>Parámetros</a:t>
            </a:r>
            <a:r>
              <a:rPr lang="en-US" b="1" dirty="0" smtClean="0"/>
              <a:t>: </a:t>
            </a:r>
            <a:r>
              <a:rPr lang="en-US" dirty="0" smtClean="0"/>
              <a:t>?&lt;</a:t>
            </a:r>
            <a:r>
              <a:rPr lang="en-US" dirty="0" err="1" smtClean="0"/>
              <a:t>cadena_consulta</a:t>
            </a:r>
            <a:r>
              <a:rPr lang="en-US" dirty="0" smtClean="0"/>
              <a:t>&gt;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657" t="21587" r="6641" b="60212"/>
          <a:stretch/>
        </p:blipFill>
        <p:spPr>
          <a:xfrm>
            <a:off x="5907317" y="2695008"/>
            <a:ext cx="5907312" cy="100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0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Referencias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 err="1" smtClean="0"/>
              <a:t>Tipos</a:t>
            </a:r>
            <a:r>
              <a:rPr lang="en-US" i="1" dirty="0" smtClean="0"/>
              <a:t> </a:t>
            </a:r>
            <a:r>
              <a:rPr lang="en-US" i="1" dirty="0"/>
              <a:t>de </a:t>
            </a:r>
            <a:r>
              <a:rPr lang="en-US" i="1" dirty="0" err="1"/>
              <a:t>servidores</a:t>
            </a:r>
            <a:r>
              <a:rPr lang="en-US" i="1" dirty="0"/>
              <a:t> </a:t>
            </a:r>
            <a:r>
              <a:rPr lang="en-US" i="1" dirty="0" smtClean="0"/>
              <a:t>Web</a:t>
            </a:r>
            <a:r>
              <a:rPr lang="en-US" dirty="0" smtClean="0"/>
              <a:t> </a:t>
            </a:r>
            <a:r>
              <a:rPr lang="en-US" dirty="0"/>
              <a:t>Proyecto Cherokee: </a:t>
            </a:r>
            <a:r>
              <a:rPr lang="en-US" dirty="0" err="1"/>
              <a:t>Diseño</a:t>
            </a:r>
            <a:r>
              <a:rPr lang="en-US" dirty="0"/>
              <a:t>, </a:t>
            </a:r>
            <a:r>
              <a:rPr lang="en-US" dirty="0" err="1"/>
              <a:t>implementación</a:t>
            </a:r>
            <a:r>
              <a:rPr lang="en-US" dirty="0"/>
              <a:t> y </a:t>
            </a:r>
            <a:r>
              <a:rPr lang="en-US" dirty="0" err="1"/>
              <a:t>aspectos</a:t>
            </a:r>
            <a:r>
              <a:rPr lang="en-US" dirty="0"/>
              <a:t> de </a:t>
            </a:r>
            <a:r>
              <a:rPr lang="en-US" dirty="0" err="1"/>
              <a:t>rendimiento</a:t>
            </a:r>
            <a:r>
              <a:rPr lang="en-US" dirty="0"/>
              <a:t> de </a:t>
            </a:r>
            <a:r>
              <a:rPr lang="en-US" dirty="0" err="1"/>
              <a:t>servidores</a:t>
            </a:r>
            <a:r>
              <a:rPr lang="en-US" dirty="0"/>
              <a:t> </a:t>
            </a:r>
            <a:r>
              <a:rPr lang="en-US" dirty="0" smtClean="0"/>
              <a:t>Web, </a:t>
            </a:r>
            <a:r>
              <a:rPr lang="en-US" dirty="0" err="1"/>
              <a:t>Autor</a:t>
            </a:r>
            <a:r>
              <a:rPr lang="en-US" dirty="0"/>
              <a:t>: Alvaro </a:t>
            </a:r>
            <a:r>
              <a:rPr lang="en-US" dirty="0" err="1"/>
              <a:t>López</a:t>
            </a:r>
            <a:r>
              <a:rPr lang="en-US" dirty="0"/>
              <a:t> </a:t>
            </a:r>
            <a:r>
              <a:rPr lang="en-US" dirty="0" smtClean="0"/>
              <a:t>Ortega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 err="1"/>
              <a:t>Comparativa</a:t>
            </a:r>
            <a:r>
              <a:rPr lang="en-US" i="1" dirty="0"/>
              <a:t> de </a:t>
            </a:r>
            <a:r>
              <a:rPr lang="en-US" i="1" dirty="0" err="1"/>
              <a:t>los</a:t>
            </a:r>
            <a:r>
              <a:rPr lang="en-US" i="1" dirty="0"/>
              <a:t> </a:t>
            </a:r>
            <a:r>
              <a:rPr lang="en-US" i="1" dirty="0" err="1"/>
              <a:t>servidores</a:t>
            </a:r>
            <a:r>
              <a:rPr lang="en-US" i="1" dirty="0"/>
              <a:t> web mas </a:t>
            </a:r>
            <a:r>
              <a:rPr lang="en-US" i="1" dirty="0" err="1"/>
              <a:t>utilizados</a:t>
            </a:r>
            <a:r>
              <a:rPr lang="en-US" dirty="0"/>
              <a:t>. (2017). </a:t>
            </a:r>
            <a:r>
              <a:rPr lang="en-US" i="1" dirty="0" err="1"/>
              <a:t>Axarnet</a:t>
            </a:r>
            <a:r>
              <a:rPr lang="en-US" dirty="0"/>
              <a:t>. Retrieved 5 July 2017, from </a:t>
            </a:r>
            <a:r>
              <a:rPr lang="en-US" dirty="0">
                <a:hlinkClick r:id="rId2"/>
              </a:rPr>
              <a:t>https://www.axarnet.es/blog/comparativa-de-los-servidores-web-mas-utilizados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dirty="0"/>
              <a:t>(2017). </a:t>
            </a:r>
            <a:r>
              <a:rPr lang="en-US" i="1" dirty="0" err="1"/>
              <a:t>Informatica.uv.es</a:t>
            </a:r>
            <a:r>
              <a:rPr lang="en-US" dirty="0"/>
              <a:t>. Retrieved 5 July 2017, from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informatica.uv.es/iiguia/IST/Tema1.pdf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/>
              <a:t>Web application frameworks</a:t>
            </a:r>
            <a:r>
              <a:rPr lang="en-US" dirty="0"/>
              <a:t>. (2013). </a:t>
            </a:r>
            <a:r>
              <a:rPr lang="en-US" i="1" dirty="0"/>
              <a:t>GitHub</a:t>
            </a:r>
            <a:r>
              <a:rPr lang="en-US" dirty="0"/>
              <a:t>. Retrieved 5 July 2017, from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github.com/showcases/web-application-frameworks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/>
              <a:t>What is the difference between a framework, a platform, and a technology</a:t>
            </a:r>
            <a:r>
              <a:rPr lang="en-US" i="1" dirty="0" smtClean="0"/>
              <a:t>? (2015). </a:t>
            </a:r>
            <a:r>
              <a:rPr lang="en-US" i="1" dirty="0" err="1" smtClean="0"/>
              <a:t>Quora</a:t>
            </a:r>
            <a:r>
              <a:rPr lang="en-US" i="1" dirty="0" smtClean="0"/>
              <a:t>. </a:t>
            </a:r>
            <a:r>
              <a:rPr lang="en-US" dirty="0"/>
              <a:t>Retrieved 5 July 2017, from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www.quora.com/What-is-the-difference-between-a-framework-a-platform-and-a-technology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/>
              <a:t>Introduction to Server-side Technologies</a:t>
            </a:r>
            <a:r>
              <a:rPr lang="en-US" dirty="0"/>
              <a:t>. (2004). </a:t>
            </a:r>
            <a:r>
              <a:rPr lang="en-US" i="1" dirty="0" err="1"/>
              <a:t>Akber</a:t>
            </a:r>
            <a:r>
              <a:rPr lang="en-US" i="1" dirty="0"/>
              <a:t> Choudhry</a:t>
            </a:r>
            <a:r>
              <a:rPr lang="en-US" dirty="0"/>
              <a:t>. Retrieved 10 July 2017, from </a:t>
            </a:r>
            <a:r>
              <a:rPr lang="en-US" dirty="0">
                <a:hlinkClick r:id="rId6"/>
              </a:rPr>
              <a:t>http://www.akber.com/overview-of-server-side-technologies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/>
              <a:t>Server-side web frameworks</a:t>
            </a:r>
            <a:r>
              <a:rPr lang="en-US" dirty="0"/>
              <a:t>. (2017). </a:t>
            </a:r>
            <a:r>
              <a:rPr lang="en-US" i="1" dirty="0"/>
              <a:t>Mozilla Developer Network</a:t>
            </a:r>
            <a:r>
              <a:rPr lang="en-US" dirty="0"/>
              <a:t>. Retrieved 10 July 2017, from https://</a:t>
            </a:r>
            <a:r>
              <a:rPr lang="en-US" dirty="0" err="1"/>
              <a:t>developer.mozilla.org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-US/docs/Learn/Server-side/</a:t>
            </a:r>
            <a:r>
              <a:rPr lang="en-US" dirty="0" err="1"/>
              <a:t>First_steps</a:t>
            </a:r>
            <a:r>
              <a:rPr lang="en-US" dirty="0"/>
              <a:t>/</a:t>
            </a:r>
            <a:r>
              <a:rPr lang="en-US" dirty="0" err="1"/>
              <a:t>Web_frameworks#Express</a:t>
            </a:r>
            <a:r>
              <a:rPr lang="en-US" dirty="0"/>
              <a:t>_(</a:t>
            </a:r>
            <a:r>
              <a:rPr lang="en-US" dirty="0" err="1"/>
              <a:t>Node.jsJavaScript</a:t>
            </a:r>
            <a:r>
              <a:rPr lang="en-US" dirty="0"/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1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Arquitecturas</a:t>
            </a:r>
            <a:r>
              <a:rPr lang="en-US" dirty="0"/>
              <a:t> web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servidor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73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Arquitectura</a:t>
            </a:r>
            <a:r>
              <a:rPr lang="en-US" dirty="0" smtClean="0"/>
              <a:t> Web (</a:t>
            </a:r>
            <a:r>
              <a:rPr lang="en-US" dirty="0" err="1" smtClean="0"/>
              <a:t>Servidor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Configuración</a:t>
            </a:r>
            <a:endParaRPr lang="en-US" dirty="0" smtClean="0"/>
          </a:p>
          <a:p>
            <a:pPr lvl="1"/>
            <a:r>
              <a:rPr lang="en-US" dirty="0"/>
              <a:t>Hardware que se </a:t>
            </a:r>
            <a:r>
              <a:rPr lang="en-US" dirty="0" err="1"/>
              <a:t>necesita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servidor</a:t>
            </a:r>
            <a:endParaRPr lang="en-US" dirty="0"/>
          </a:p>
          <a:p>
            <a:pPr lvl="1"/>
            <a:r>
              <a:rPr lang="en-US" dirty="0"/>
              <a:t>Sistema </a:t>
            </a:r>
            <a:r>
              <a:rPr lang="en-US" dirty="0" err="1"/>
              <a:t>operativo</a:t>
            </a:r>
            <a:r>
              <a:rPr lang="en-US" dirty="0"/>
              <a:t> que se </a:t>
            </a:r>
            <a:r>
              <a:rPr lang="en-US" dirty="0" err="1"/>
              <a:t>necesita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servidor</a:t>
            </a:r>
            <a:endParaRPr lang="en-US" dirty="0"/>
          </a:p>
          <a:p>
            <a:pPr lvl="1"/>
            <a:r>
              <a:rPr lang="en-US" dirty="0"/>
              <a:t>Software que se </a:t>
            </a:r>
            <a:r>
              <a:rPr lang="en-US" dirty="0" err="1"/>
              <a:t>necesita</a:t>
            </a:r>
            <a:endParaRPr lang="en-US" dirty="0"/>
          </a:p>
          <a:p>
            <a:pPr lvl="1"/>
            <a:r>
              <a:rPr lang="en-US" dirty="0" err="1"/>
              <a:t>Valores</a:t>
            </a:r>
            <a:r>
              <a:rPr lang="en-US" dirty="0"/>
              <a:t> de </a:t>
            </a:r>
            <a:r>
              <a:rPr lang="en-US" dirty="0" err="1"/>
              <a:t>configuración</a:t>
            </a:r>
            <a:r>
              <a:rPr lang="en-US" dirty="0"/>
              <a:t> para </a:t>
            </a:r>
            <a:r>
              <a:rPr lang="en-US" dirty="0" err="1"/>
              <a:t>todo</a:t>
            </a:r>
            <a:r>
              <a:rPr lang="en-US" dirty="0"/>
              <a:t> el hardware, software y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operativos</a:t>
            </a:r>
            <a:endParaRPr lang="en-US" dirty="0"/>
          </a:p>
          <a:p>
            <a:pPr lvl="1"/>
            <a:r>
              <a:rPr lang="en-US" dirty="0" err="1"/>
              <a:t>Otras</a:t>
            </a:r>
            <a:r>
              <a:rPr lang="en-US" dirty="0"/>
              <a:t> </a:t>
            </a:r>
            <a:r>
              <a:rPr lang="en-US" dirty="0" err="1"/>
              <a:t>relaciones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,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ejemplo</a:t>
            </a:r>
            <a:r>
              <a:rPr lang="en-US" dirty="0"/>
              <a:t>, las de </a:t>
            </a:r>
            <a:r>
              <a:rPr lang="en-US" dirty="0" err="1"/>
              <a:t>repositorios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remotos</a:t>
            </a:r>
            <a:r>
              <a:rPr lang="en-US" dirty="0"/>
              <a:t> y </a:t>
            </a:r>
            <a:r>
              <a:rPr lang="en-US" dirty="0" err="1"/>
              <a:t>repositorios</a:t>
            </a:r>
            <a:r>
              <a:rPr lang="en-US" dirty="0"/>
              <a:t> de </a:t>
            </a:r>
            <a:r>
              <a:rPr lang="en-US" dirty="0" err="1"/>
              <a:t>usuarios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354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Arquitectura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42886"/>
            <a:ext cx="4699000" cy="3556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600" y="2042886"/>
            <a:ext cx="5885939" cy="412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476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servidores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290" y="365125"/>
            <a:ext cx="4460596" cy="581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31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orient="vert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/>
              <a:t>Arquitectura</a:t>
            </a:r>
            <a:r>
              <a:rPr lang="en-US" sz="4000" dirty="0" smtClean="0"/>
              <a:t> </a:t>
            </a:r>
            <a:r>
              <a:rPr lang="en-US" sz="4000" dirty="0" err="1" smtClean="0"/>
              <a:t>lógica</a:t>
            </a:r>
            <a:r>
              <a:rPr lang="en-US" sz="4000" dirty="0" smtClean="0"/>
              <a:t> + </a:t>
            </a:r>
            <a:r>
              <a:rPr lang="en-US" sz="4000" dirty="0" err="1" smtClean="0"/>
              <a:t>física</a:t>
            </a:r>
            <a:endParaRPr lang="en-US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007" y="43088"/>
            <a:ext cx="7537021" cy="681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78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Rendimiento</a:t>
            </a:r>
            <a:r>
              <a:rPr lang="en-US" dirty="0"/>
              <a:t>, </a:t>
            </a:r>
            <a:r>
              <a:rPr lang="en-US" dirty="0" err="1"/>
              <a:t>escalabilidad</a:t>
            </a:r>
            <a:r>
              <a:rPr lang="en-US" dirty="0"/>
              <a:t> y </a:t>
            </a:r>
            <a:r>
              <a:rPr lang="en-US" dirty="0" err="1"/>
              <a:t>disponibilidad</a:t>
            </a:r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62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Definición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err="1" smtClean="0"/>
              <a:t>Calidad</a:t>
            </a:r>
            <a:r>
              <a:rPr lang="en-US" b="1" dirty="0" smtClean="0"/>
              <a:t> del </a:t>
            </a:r>
            <a:r>
              <a:rPr lang="en-US" b="1" dirty="0" err="1" smtClean="0"/>
              <a:t>servicio</a:t>
            </a:r>
            <a:endParaRPr lang="en-US" b="1" dirty="0" smtClean="0"/>
          </a:p>
          <a:p>
            <a:pPr lvl="1"/>
            <a:r>
              <a:rPr lang="en-US" b="1" dirty="0" err="1" smtClean="0"/>
              <a:t>Rendimiento</a:t>
            </a:r>
            <a:endParaRPr lang="en-US" b="1" dirty="0" smtClean="0"/>
          </a:p>
          <a:p>
            <a:pPr lvl="2"/>
            <a:r>
              <a:rPr lang="en-US" dirty="0" err="1" smtClean="0"/>
              <a:t>Recursos</a:t>
            </a:r>
            <a:r>
              <a:rPr lang="en-US" dirty="0" smtClean="0"/>
              <a:t> </a:t>
            </a:r>
            <a:r>
              <a:rPr lang="en-US" dirty="0" err="1" smtClean="0"/>
              <a:t>muy</a:t>
            </a:r>
            <a:r>
              <a:rPr lang="en-US" dirty="0" smtClean="0"/>
              <a:t> </a:t>
            </a:r>
            <a:r>
              <a:rPr lang="en-US" dirty="0" err="1" smtClean="0"/>
              <a:t>solicitados</a:t>
            </a:r>
            <a:endParaRPr lang="en-US" dirty="0" smtClean="0"/>
          </a:p>
          <a:p>
            <a:pPr lvl="2"/>
            <a:r>
              <a:rPr lang="en-US" i="1" dirty="0" err="1" smtClean="0"/>
              <a:t>Clúster</a:t>
            </a:r>
            <a:r>
              <a:rPr lang="en-US" dirty="0" smtClean="0"/>
              <a:t> de </a:t>
            </a:r>
            <a:r>
              <a:rPr lang="en-US" dirty="0" err="1" smtClean="0"/>
              <a:t>servidores</a:t>
            </a:r>
            <a:endParaRPr lang="en-US" dirty="0" smtClean="0"/>
          </a:p>
          <a:p>
            <a:pPr lvl="2"/>
            <a:r>
              <a:rPr lang="en-US" dirty="0" smtClean="0"/>
              <a:t>-</a:t>
            </a:r>
            <a:r>
              <a:rPr lang="en-US" dirty="0" err="1" smtClean="0"/>
              <a:t>Costo</a:t>
            </a:r>
            <a:endParaRPr lang="en-US" dirty="0" smtClean="0"/>
          </a:p>
          <a:p>
            <a:pPr lvl="1"/>
            <a:r>
              <a:rPr lang="en-US" b="1" dirty="0" err="1" smtClean="0"/>
              <a:t>Escalabilidad</a:t>
            </a:r>
            <a:endParaRPr lang="en-US" b="1" dirty="0" smtClean="0"/>
          </a:p>
          <a:p>
            <a:pPr lvl="2"/>
            <a:r>
              <a:rPr lang="en-US" dirty="0" smtClean="0"/>
              <a:t>+</a:t>
            </a:r>
            <a:r>
              <a:rPr lang="en-US" dirty="0" err="1" smtClean="0"/>
              <a:t>Usuarios</a:t>
            </a:r>
            <a:r>
              <a:rPr lang="en-US" dirty="0"/>
              <a:t>,</a:t>
            </a:r>
            <a:r>
              <a:rPr lang="en-US" dirty="0" smtClean="0"/>
              <a:t> +</a:t>
            </a:r>
            <a:r>
              <a:rPr lang="en-US" dirty="0" err="1" smtClean="0"/>
              <a:t>Requerimientos</a:t>
            </a:r>
            <a:r>
              <a:rPr lang="en-US" dirty="0" smtClean="0"/>
              <a:t>, +</a:t>
            </a:r>
            <a:r>
              <a:rPr lang="en-US" dirty="0" err="1" smtClean="0"/>
              <a:t>Negocio</a:t>
            </a:r>
            <a:endParaRPr lang="en-US" dirty="0" smtClean="0"/>
          </a:p>
          <a:p>
            <a:pPr lvl="2"/>
            <a:r>
              <a:rPr lang="en-US" dirty="0" err="1" smtClean="0"/>
              <a:t>Incremento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número</a:t>
            </a:r>
            <a:r>
              <a:rPr lang="en-US" dirty="0" smtClean="0"/>
              <a:t> de </a:t>
            </a:r>
            <a:r>
              <a:rPr lang="en-US" dirty="0" err="1" smtClean="0"/>
              <a:t>servidores</a:t>
            </a:r>
            <a:endParaRPr lang="en-US" dirty="0" smtClean="0"/>
          </a:p>
          <a:p>
            <a:pPr lvl="1"/>
            <a:r>
              <a:rPr lang="en-US" b="1" dirty="0" err="1" smtClean="0"/>
              <a:t>Disponibilidad</a:t>
            </a:r>
            <a:endParaRPr lang="en-US" b="1" dirty="0" smtClean="0"/>
          </a:p>
          <a:p>
            <a:pPr lvl="2"/>
            <a:r>
              <a:rPr lang="en-US" dirty="0" err="1" smtClean="0"/>
              <a:t>Funcionando</a:t>
            </a:r>
            <a:r>
              <a:rPr lang="en-US" dirty="0" smtClean="0"/>
              <a:t>: 24/7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0443" t="9141" r="19906" b="30495"/>
          <a:stretch/>
        </p:blipFill>
        <p:spPr>
          <a:xfrm>
            <a:off x="6763656" y="2165237"/>
            <a:ext cx="4833257" cy="367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595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21283</TotalTime>
  <Words>621</Words>
  <Application>Microsoft Office PowerPoint</Application>
  <PresentationFormat>Panorámica</PresentationFormat>
  <Paragraphs>188</Paragraphs>
  <Slides>28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Tema de Office</vt:lpstr>
      <vt:lpstr> Desarrollo de Aplicaciones Web</vt:lpstr>
      <vt:lpstr>Contenido</vt:lpstr>
      <vt:lpstr>Arquitecturas web en el servidor.</vt:lpstr>
      <vt:lpstr>Arquitectura Web (Servidor)</vt:lpstr>
      <vt:lpstr>Arquitectura</vt:lpstr>
      <vt:lpstr>Tipos de servidores</vt:lpstr>
      <vt:lpstr>Arquitectura lógica + física</vt:lpstr>
      <vt:lpstr>Rendimiento, escalabilidad y disponibilidad </vt:lpstr>
      <vt:lpstr>Definición</vt:lpstr>
      <vt:lpstr>Servidores web</vt:lpstr>
      <vt:lpstr>¿Qué es un servidor web?</vt:lpstr>
      <vt:lpstr>Tipos</vt:lpstr>
      <vt:lpstr>Ejemplos</vt:lpstr>
      <vt:lpstr>Plataformas y tecnologías</vt:lpstr>
      <vt:lpstr>Plataforma vs Tecnología</vt:lpstr>
      <vt:lpstr>Tecnologías en el servidor</vt:lpstr>
      <vt:lpstr>Web Frameworks</vt:lpstr>
      <vt:lpstr>Flask</vt:lpstr>
      <vt:lpstr>Flask: Instalación</vt:lpstr>
      <vt:lpstr>Ejemplo1: aplicación sencilla</vt:lpstr>
      <vt:lpstr>Ejemplo1: modo de depuración</vt:lpstr>
      <vt:lpstr>Ejemplo2: Variables y URLs</vt:lpstr>
      <vt:lpstr>Manipulación de los objetos HTTP (requerimiento y respuesta)</vt:lpstr>
      <vt:lpstr>HTTP</vt:lpstr>
      <vt:lpstr>Procesamiento de formularios</vt:lpstr>
      <vt:lpstr>Formularios</vt:lpstr>
      <vt:lpstr>Tarea</vt:lpstr>
      <vt:lpstr>Referencias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963</cp:revision>
  <dcterms:created xsi:type="dcterms:W3CDTF">2017-05-02T21:53:04Z</dcterms:created>
  <dcterms:modified xsi:type="dcterms:W3CDTF">2018-11-15T05:02:28Z</dcterms:modified>
</cp:coreProperties>
</file>

<file path=docProps/thumbnail.jpeg>
</file>